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9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1122480"/>
            <a:ext cx="7771320" cy="11063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1320" cy="238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78480" y="2817000"/>
            <a:ext cx="8981640" cy="3447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FF00">
              <a:alpha val="64000"/>
            </a:srgbClr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  <a:ea typeface="Arial Unicode MS"/>
              </a:rPr>
              <a:t>Application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9" name="CustomShape 2"/>
          <p:cNvSpPr/>
          <p:nvPr/>
        </p:nvSpPr>
        <p:spPr>
          <a:xfrm>
            <a:off x="114480" y="607680"/>
            <a:ext cx="1239480" cy="580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Vampir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0" name="CustomShape 3"/>
          <p:cNvSpPr/>
          <p:nvPr/>
        </p:nvSpPr>
        <p:spPr>
          <a:xfrm>
            <a:off x="1537920" y="607680"/>
            <a:ext cx="1240560" cy="580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Scalasca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1" name="CustomShape 4"/>
          <p:cNvSpPr/>
          <p:nvPr/>
        </p:nvSpPr>
        <p:spPr>
          <a:xfrm>
            <a:off x="4566960" y="607680"/>
            <a:ext cx="1240560" cy="580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TAU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2" name="CustomShape 5"/>
          <p:cNvSpPr/>
          <p:nvPr/>
        </p:nvSpPr>
        <p:spPr>
          <a:xfrm>
            <a:off x="529560" y="1257840"/>
            <a:ext cx="493200" cy="577440"/>
          </a:xfrm>
          <a:custGeom>
            <a:avLst/>
            <a:gdLst/>
            <a:ahLst/>
            <a:cxnLst/>
            <a:rect l="l" t="t" r="r" b="b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CustomShape 6"/>
          <p:cNvSpPr/>
          <p:nvPr/>
        </p:nvSpPr>
        <p:spPr>
          <a:xfrm>
            <a:off x="1942560" y="1257840"/>
            <a:ext cx="494640" cy="577440"/>
          </a:xfrm>
          <a:custGeom>
            <a:avLst/>
            <a:gdLst/>
            <a:ahLst/>
            <a:cxnLst/>
            <a:rect l="l" t="t" r="r" b="b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7"/>
          <p:cNvSpPr/>
          <p:nvPr/>
        </p:nvSpPr>
        <p:spPr>
          <a:xfrm>
            <a:off x="3526200" y="1253160"/>
            <a:ext cx="494640" cy="577440"/>
          </a:xfrm>
          <a:custGeom>
            <a:avLst/>
            <a:gdLst/>
            <a:ahLst/>
            <a:cxnLst/>
            <a:rect l="l" t="t" r="r" b="b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CustomShape 8"/>
          <p:cNvSpPr/>
          <p:nvPr/>
        </p:nvSpPr>
        <p:spPr>
          <a:xfrm>
            <a:off x="6357960" y="1256040"/>
            <a:ext cx="493200" cy="577440"/>
          </a:xfrm>
          <a:custGeom>
            <a:avLst/>
            <a:gdLst/>
            <a:ahLst/>
            <a:cxnLst/>
            <a:rect l="l" t="t" r="r" b="b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CustomShape 9"/>
          <p:cNvSpPr/>
          <p:nvPr/>
        </p:nvSpPr>
        <p:spPr>
          <a:xfrm>
            <a:off x="5166000" y="4043160"/>
            <a:ext cx="385560" cy="1010880"/>
          </a:xfrm>
          <a:custGeom>
            <a:avLst/>
            <a:gdLst/>
            <a:ahLst/>
            <a:cxnLst/>
            <a:rect l="l" t="t" r="r" b="b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10"/>
          <p:cNvSpPr/>
          <p:nvPr/>
        </p:nvSpPr>
        <p:spPr>
          <a:xfrm>
            <a:off x="8060040" y="4043160"/>
            <a:ext cx="385560" cy="1010880"/>
          </a:xfrm>
          <a:custGeom>
            <a:avLst/>
            <a:gdLst/>
            <a:ahLst/>
            <a:cxnLst/>
            <a:rect l="l" t="t" r="r" b="b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" name="CustomShape 11"/>
          <p:cNvSpPr/>
          <p:nvPr/>
        </p:nvSpPr>
        <p:spPr>
          <a:xfrm>
            <a:off x="320544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Accelerator-based parallelism</a:t>
            </a:r>
            <a:r>
              <a:rPr dirty="0"/>
              <a:t/>
            </a:r>
            <a:br>
              <a:rPr dirty="0"/>
            </a:br>
            <a:r>
              <a:rPr lang="en-US" sz="9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(CUDA, </a:t>
            </a:r>
            <a:r>
              <a:rPr lang="en-US" sz="900" b="0" strike="noStrike" spc="-1" dirty="0" smtClean="0">
                <a:solidFill>
                  <a:srgbClr val="FFFFFF"/>
                </a:solidFill>
                <a:latin typeface="Arial"/>
                <a:ea typeface="Arial Unicode MS"/>
              </a:rPr>
              <a:t>HIP, </a:t>
            </a:r>
            <a:r>
              <a:rPr lang="en-US" sz="900" b="0" strike="noStrike" spc="-1" dirty="0" err="1" smtClean="0">
                <a:solidFill>
                  <a:srgbClr val="FFFFFF"/>
                </a:solidFill>
                <a:latin typeface="Arial"/>
                <a:ea typeface="Arial Unicode MS"/>
              </a:rPr>
              <a:t>OpenACC</a:t>
            </a:r>
            <a:r>
              <a:rPr lang="en-US" sz="9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, </a:t>
            </a:r>
            <a:r>
              <a:rPr lang="en-US" sz="900" b="0" strike="noStrike" spc="-1" dirty="0" err="1">
                <a:solidFill>
                  <a:srgbClr val="FFFFFF"/>
                </a:solidFill>
                <a:latin typeface="Arial"/>
                <a:ea typeface="Arial Unicode MS"/>
              </a:rPr>
              <a:t>OpenCL</a:t>
            </a:r>
            <a:r>
              <a:rPr lang="en-US" sz="9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, </a:t>
            </a:r>
            <a:r>
              <a:rPr lang="en-US" sz="900" b="0" strike="noStrike" spc="-1" dirty="0" err="1">
                <a:solidFill>
                  <a:srgbClr val="FFFFFF"/>
                </a:solidFill>
                <a:latin typeface="Arial"/>
                <a:ea typeface="Arial Unicode MS"/>
              </a:rPr>
              <a:t>Kokkos</a:t>
            </a:r>
            <a:r>
              <a:rPr lang="en-US" sz="9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)</a:t>
            </a:r>
            <a:endParaRPr lang="en-US" sz="1100" b="0" strike="noStrike" spc="-1" dirty="0">
              <a:latin typeface="Arial"/>
            </a:endParaRPr>
          </a:p>
        </p:txBody>
      </p:sp>
      <p:sp>
        <p:nvSpPr>
          <p:cNvPr id="49" name="CustomShape 12"/>
          <p:cNvSpPr/>
          <p:nvPr/>
        </p:nvSpPr>
        <p:spPr>
          <a:xfrm>
            <a:off x="313200" y="3097440"/>
            <a:ext cx="8512200" cy="884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B9CD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900" b="0" strike="noStrike" spc="-1">
                <a:solidFill>
                  <a:srgbClr val="000000"/>
                </a:solidFill>
                <a:latin typeface="Arial"/>
                <a:ea typeface="Arial Unicode MS"/>
              </a:rPr>
              <a:t>                       Score-P measurement infrastructure</a:t>
            </a:r>
            <a:endParaRPr lang="en-US" sz="1900" b="0" strike="noStrike" spc="-1">
              <a:latin typeface="Arial"/>
            </a:endParaRPr>
          </a:p>
        </p:txBody>
      </p:sp>
      <p:sp>
        <p:nvSpPr>
          <p:cNvPr id="50" name="CustomShape 13"/>
          <p:cNvSpPr/>
          <p:nvPr/>
        </p:nvSpPr>
        <p:spPr>
          <a:xfrm>
            <a:off x="78480" y="1914840"/>
            <a:ext cx="2736000" cy="577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  <a:ea typeface="Arial Unicode MS"/>
              </a:rPr>
              <a:t>Event </a:t>
            </a:r>
            <a:r>
              <a:rPr lang="en-US" sz="1600" b="0" strike="noStrike" spc="-1" dirty="0" smtClean="0">
                <a:solidFill>
                  <a:srgbClr val="000000"/>
                </a:solidFill>
                <a:latin typeface="Arial"/>
                <a:ea typeface="Arial Unicode MS"/>
              </a:rPr>
              <a:t>traces</a:t>
            </a:r>
            <a:br>
              <a:rPr lang="en-US" sz="1600" b="0" strike="noStrike" spc="-1" dirty="0" smtClean="0">
                <a:solidFill>
                  <a:srgbClr val="000000"/>
                </a:solidFill>
                <a:latin typeface="Arial"/>
                <a:ea typeface="Arial Unicode MS"/>
              </a:rPr>
            </a:br>
            <a:r>
              <a:rPr lang="en-US" sz="1600" b="0" strike="noStrike" spc="-1" dirty="0" smtClean="0">
                <a:solidFill>
                  <a:srgbClr val="000000"/>
                </a:solidFill>
                <a:latin typeface="Arial"/>
                <a:ea typeface="Arial Unicode MS"/>
              </a:rPr>
              <a:t> (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  <a:ea typeface="Arial Unicode MS"/>
              </a:rPr>
              <a:t>OTF2)</a:t>
            </a:r>
            <a:endParaRPr lang="en-US" sz="1600" b="0" strike="noStrike" spc="-1" dirty="0">
              <a:latin typeface="Arial"/>
            </a:endParaRPr>
          </a:p>
        </p:txBody>
      </p:sp>
      <p:sp>
        <p:nvSpPr>
          <p:cNvPr id="51" name="CustomShape 14"/>
          <p:cNvSpPr/>
          <p:nvPr/>
        </p:nvSpPr>
        <p:spPr>
          <a:xfrm>
            <a:off x="754380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609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Sampling</a:t>
            </a:r>
            <a:endParaRPr lang="en-US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interrupts</a:t>
            </a:r>
            <a:endParaRPr lang="en-US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(PAPI, PERF)</a:t>
            </a:r>
            <a:endParaRPr lang="en-US" sz="1100" b="0" strike="noStrike" spc="-1">
              <a:latin typeface="Arial"/>
            </a:endParaRPr>
          </a:p>
        </p:txBody>
      </p:sp>
      <p:sp>
        <p:nvSpPr>
          <p:cNvPr id="52" name="CustomShape 15"/>
          <p:cNvSpPr/>
          <p:nvPr/>
        </p:nvSpPr>
        <p:spPr>
          <a:xfrm>
            <a:off x="3053520" y="1914840"/>
            <a:ext cx="6000840" cy="577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6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Call-path profiles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(CUBE4, TAU)</a:t>
            </a:r>
            <a:endParaRPr lang="en-US" sz="1600" b="0" strike="noStrike" spc="-1" dirty="0">
              <a:latin typeface="Arial"/>
            </a:endParaRPr>
          </a:p>
        </p:txBody>
      </p:sp>
      <p:sp>
        <p:nvSpPr>
          <p:cNvPr id="53" name="CustomShape 16"/>
          <p:cNvSpPr/>
          <p:nvPr/>
        </p:nvSpPr>
        <p:spPr>
          <a:xfrm>
            <a:off x="1207080" y="2538000"/>
            <a:ext cx="493200" cy="513720"/>
          </a:xfrm>
          <a:custGeom>
            <a:avLst/>
            <a:gdLst/>
            <a:ahLst/>
            <a:cxnLst/>
            <a:rect l="l" t="t" r="r" b="b"/>
            <a:pathLst>
              <a:path w="1374" h="1431">
                <a:moveTo>
                  <a:pt x="359" y="1430"/>
                </a:moveTo>
                <a:lnTo>
                  <a:pt x="359" y="453"/>
                </a:lnTo>
                <a:lnTo>
                  <a:pt x="0" y="453"/>
                </a:lnTo>
                <a:lnTo>
                  <a:pt x="686" y="0"/>
                </a:lnTo>
                <a:lnTo>
                  <a:pt x="1373" y="453"/>
                </a:lnTo>
                <a:lnTo>
                  <a:pt x="1013" y="453"/>
                </a:lnTo>
                <a:lnTo>
                  <a:pt x="1013" y="1430"/>
                </a:lnTo>
                <a:lnTo>
                  <a:pt x="359" y="1430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" name="CustomShape 17"/>
          <p:cNvSpPr/>
          <p:nvPr/>
        </p:nvSpPr>
        <p:spPr>
          <a:xfrm>
            <a:off x="5855760" y="2538000"/>
            <a:ext cx="491400" cy="513720"/>
          </a:xfrm>
          <a:custGeom>
            <a:avLst/>
            <a:gdLst/>
            <a:ahLst/>
            <a:cxnLst/>
            <a:rect l="l" t="t" r="r" b="b"/>
            <a:pathLst>
              <a:path w="1369" h="1431">
                <a:moveTo>
                  <a:pt x="342" y="1430"/>
                </a:moveTo>
                <a:lnTo>
                  <a:pt x="342" y="389"/>
                </a:lnTo>
                <a:lnTo>
                  <a:pt x="0" y="389"/>
                </a:lnTo>
                <a:lnTo>
                  <a:pt x="684" y="0"/>
                </a:lnTo>
                <a:lnTo>
                  <a:pt x="1368" y="389"/>
                </a:lnTo>
                <a:lnTo>
                  <a:pt x="1026" y="389"/>
                </a:lnTo>
                <a:lnTo>
                  <a:pt x="1026" y="1430"/>
                </a:lnTo>
                <a:lnTo>
                  <a:pt x="342" y="1430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" name="CustomShape 18"/>
          <p:cNvSpPr/>
          <p:nvPr/>
        </p:nvSpPr>
        <p:spPr>
          <a:xfrm>
            <a:off x="2271960" y="4041720"/>
            <a:ext cx="385560" cy="1014120"/>
          </a:xfrm>
          <a:custGeom>
            <a:avLst/>
            <a:gdLst/>
            <a:ahLst/>
            <a:cxnLst/>
            <a:rect l="l" t="t" r="r" b="b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" name="CustomShape 19"/>
          <p:cNvSpPr/>
          <p:nvPr/>
        </p:nvSpPr>
        <p:spPr>
          <a:xfrm>
            <a:off x="3718800" y="4042080"/>
            <a:ext cx="385560" cy="1013040"/>
          </a:xfrm>
          <a:custGeom>
            <a:avLst/>
            <a:gdLst/>
            <a:ahLst/>
            <a:cxnLst/>
            <a:rect l="l" t="t" r="r" b="b"/>
            <a:pathLst>
              <a:path w="1075" h="2817">
                <a:moveTo>
                  <a:pt x="268" y="2816"/>
                </a:moveTo>
                <a:lnTo>
                  <a:pt x="268" y="704"/>
                </a:lnTo>
                <a:lnTo>
                  <a:pt x="0" y="704"/>
                </a:lnTo>
                <a:lnTo>
                  <a:pt x="537" y="0"/>
                </a:lnTo>
                <a:lnTo>
                  <a:pt x="1074" y="704"/>
                </a:lnTo>
                <a:lnTo>
                  <a:pt x="805" y="704"/>
                </a:lnTo>
                <a:lnTo>
                  <a:pt x="805" y="2816"/>
                </a:lnTo>
                <a:lnTo>
                  <a:pt x="268" y="2816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" name="CustomShape 20"/>
          <p:cNvSpPr/>
          <p:nvPr/>
        </p:nvSpPr>
        <p:spPr>
          <a:xfrm>
            <a:off x="31320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Process-level parallelism</a:t>
            </a:r>
            <a:r>
              <a:t/>
            </a:r>
            <a:br/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(MPI, SHMEM)</a:t>
            </a:r>
            <a:endParaRPr lang="en-US" sz="1100" b="0" strike="noStrike" spc="-1">
              <a:latin typeface="Arial"/>
            </a:endParaRPr>
          </a:p>
        </p:txBody>
      </p:sp>
      <p:sp>
        <p:nvSpPr>
          <p:cNvPr id="58" name="CustomShape 21"/>
          <p:cNvSpPr/>
          <p:nvPr/>
        </p:nvSpPr>
        <p:spPr>
          <a:xfrm>
            <a:off x="6612840" y="4043160"/>
            <a:ext cx="385560" cy="1010880"/>
          </a:xfrm>
          <a:custGeom>
            <a:avLst/>
            <a:gdLst/>
            <a:ahLst/>
            <a:cxnLst/>
            <a:rect l="l" t="t" r="r" b="b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CustomShape 22"/>
          <p:cNvSpPr/>
          <p:nvPr/>
        </p:nvSpPr>
        <p:spPr>
          <a:xfrm>
            <a:off x="175932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Thread-level parallelism</a:t>
            </a:r>
            <a:r>
              <a:t/>
            </a:r>
            <a:br/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(OpenMP, Pthreads)</a:t>
            </a:r>
            <a:endParaRPr lang="en-US" sz="1100" b="0" strike="noStrike" spc="-1">
              <a:latin typeface="Arial"/>
            </a:endParaRPr>
          </a:p>
        </p:txBody>
      </p:sp>
      <p:sp>
        <p:nvSpPr>
          <p:cNvPr id="60" name="CustomShape 23"/>
          <p:cNvSpPr/>
          <p:nvPr/>
        </p:nvSpPr>
        <p:spPr>
          <a:xfrm>
            <a:off x="609768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Source code instrumentation</a:t>
            </a:r>
            <a:endParaRPr lang="en-US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1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(Compiler, PDT, User)</a:t>
            </a:r>
            <a:endParaRPr lang="en-US" sz="1100" b="0" strike="noStrike" spc="-1">
              <a:latin typeface="Arial"/>
            </a:endParaRPr>
          </a:p>
        </p:txBody>
      </p:sp>
      <p:sp>
        <p:nvSpPr>
          <p:cNvPr id="61" name="CustomShape 24"/>
          <p:cNvSpPr/>
          <p:nvPr/>
        </p:nvSpPr>
        <p:spPr>
          <a:xfrm>
            <a:off x="3142440" y="607680"/>
            <a:ext cx="1240560" cy="580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CUBE</a:t>
            </a:r>
            <a:endParaRPr lang="en-US" sz="1800" b="0" strike="noStrike" spc="-1">
              <a:latin typeface="Arial"/>
            </a:endParaRPr>
          </a:p>
        </p:txBody>
      </p:sp>
      <p:grpSp>
        <p:nvGrpSpPr>
          <p:cNvPr id="62" name="Group 25"/>
          <p:cNvGrpSpPr/>
          <p:nvPr/>
        </p:nvGrpSpPr>
        <p:grpSpPr>
          <a:xfrm>
            <a:off x="7512840" y="561600"/>
            <a:ext cx="1541160" cy="623880"/>
            <a:chOff x="7512840" y="561600"/>
            <a:chExt cx="1541160" cy="623880"/>
          </a:xfrm>
        </p:grpSpPr>
        <p:sp>
          <p:nvSpPr>
            <p:cNvPr id="63" name="CustomShape 26"/>
            <p:cNvSpPr/>
            <p:nvPr/>
          </p:nvSpPr>
          <p:spPr>
            <a:xfrm>
              <a:off x="7525800" y="561600"/>
              <a:ext cx="1515240" cy="623880"/>
            </a:xfrm>
            <a:prstGeom prst="can">
              <a:avLst>
                <a:gd name="adj" fmla="val 25000"/>
              </a:avLst>
            </a:prstGeom>
            <a:solidFill>
              <a:srgbClr val="005B82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" name="CustomShape 27"/>
            <p:cNvSpPr/>
            <p:nvPr/>
          </p:nvSpPr>
          <p:spPr>
            <a:xfrm>
              <a:off x="7512840" y="607680"/>
              <a:ext cx="1541160" cy="5774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800" b="0" strike="noStrike" spc="-1">
                  <a:solidFill>
                    <a:srgbClr val="FFFFFF"/>
                  </a:solidFill>
                  <a:latin typeface="Arial"/>
                  <a:ea typeface="Arial Unicode MS"/>
                </a:rPr>
                <a:t>TAUdb</a:t>
              </a:r>
              <a:endParaRPr lang="en-US" sz="1800" b="0" strike="noStrike" spc="-1">
                <a:latin typeface="Arial"/>
              </a:endParaRPr>
            </a:p>
          </p:txBody>
        </p:sp>
      </p:grpSp>
      <p:sp>
        <p:nvSpPr>
          <p:cNvPr id="65" name="CustomShape 28"/>
          <p:cNvSpPr/>
          <p:nvPr/>
        </p:nvSpPr>
        <p:spPr>
          <a:xfrm rot="7134000">
            <a:off x="2861280" y="1149840"/>
            <a:ext cx="494640" cy="737280"/>
          </a:xfrm>
          <a:custGeom>
            <a:avLst/>
            <a:gdLst/>
            <a:ahLst/>
            <a:cxnLst/>
            <a:rect l="l" t="t" r="r" b="b"/>
            <a:pathLst>
              <a:path w="1378" h="2052">
                <a:moveTo>
                  <a:pt x="344" y="2051"/>
                </a:moveTo>
                <a:lnTo>
                  <a:pt x="344" y="512"/>
                </a:lnTo>
                <a:lnTo>
                  <a:pt x="0" y="511"/>
                </a:lnTo>
                <a:lnTo>
                  <a:pt x="688" y="0"/>
                </a:lnTo>
                <a:lnTo>
                  <a:pt x="1377" y="512"/>
                </a:lnTo>
                <a:lnTo>
                  <a:pt x="1032" y="512"/>
                </a:lnTo>
                <a:lnTo>
                  <a:pt x="1031" y="2051"/>
                </a:lnTo>
                <a:lnTo>
                  <a:pt x="344" y="2051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" name="CustomShape 29"/>
          <p:cNvSpPr/>
          <p:nvPr/>
        </p:nvSpPr>
        <p:spPr>
          <a:xfrm>
            <a:off x="8006040" y="1257120"/>
            <a:ext cx="493200" cy="577440"/>
          </a:xfrm>
          <a:custGeom>
            <a:avLst/>
            <a:gdLst/>
            <a:ahLst/>
            <a:cxnLst/>
            <a:rect l="l" t="t" r="r" b="b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" name="CustomShape 30"/>
          <p:cNvSpPr/>
          <p:nvPr/>
        </p:nvSpPr>
        <p:spPr>
          <a:xfrm>
            <a:off x="158760" y="3334320"/>
            <a:ext cx="2329920" cy="441360"/>
          </a:xfrm>
          <a:prstGeom prst="homePlate">
            <a:avLst>
              <a:gd name="adj" fmla="val 50000"/>
            </a:avLst>
          </a:prstGeom>
          <a:solidFill>
            <a:srgbClr val="37609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Hardware counter</a:t>
            </a:r>
            <a:endParaRPr lang="en-US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2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(PAPI, rusage, PERF, plugins)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68" name="CustomShape 31"/>
          <p:cNvSpPr/>
          <p:nvPr/>
        </p:nvSpPr>
        <p:spPr>
          <a:xfrm>
            <a:off x="4651560" y="5122800"/>
            <a:ext cx="1417680" cy="794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1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I/O Activity Recording</a:t>
            </a:r>
            <a:r>
              <a:rPr dirty="0"/>
              <a:t/>
            </a:r>
            <a:br>
              <a:rPr dirty="0"/>
            </a:br>
            <a:r>
              <a:rPr lang="en-US" sz="11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(</a:t>
            </a:r>
            <a:r>
              <a:rPr lang="en-US" sz="1100" b="0" strike="noStrike" spc="-1" dirty="0" err="1">
                <a:solidFill>
                  <a:srgbClr val="FFFFFF"/>
                </a:solidFill>
                <a:latin typeface="Arial"/>
                <a:ea typeface="Arial Unicode MS"/>
              </a:rPr>
              <a:t>Posix</a:t>
            </a:r>
            <a:r>
              <a:rPr lang="en-US" sz="11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 I/O, </a:t>
            </a:r>
            <a:r>
              <a:rPr dirty="0"/>
              <a:t/>
            </a:r>
            <a:br>
              <a:rPr dirty="0"/>
            </a:br>
            <a:r>
              <a:rPr lang="en-US" sz="1100" b="0" strike="noStrike" spc="-1" dirty="0">
                <a:solidFill>
                  <a:srgbClr val="FFFFFF"/>
                </a:solidFill>
                <a:latin typeface="Arial"/>
                <a:ea typeface="Arial Unicode MS"/>
              </a:rPr>
              <a:t>MPI-IO)</a:t>
            </a:r>
            <a:endParaRPr lang="en-US" sz="1100" b="0" strike="noStrike" spc="-1" dirty="0">
              <a:latin typeface="Arial"/>
            </a:endParaRPr>
          </a:p>
        </p:txBody>
      </p:sp>
      <p:sp>
        <p:nvSpPr>
          <p:cNvPr id="69" name="CustomShape 32"/>
          <p:cNvSpPr/>
          <p:nvPr/>
        </p:nvSpPr>
        <p:spPr>
          <a:xfrm>
            <a:off x="824760" y="4041720"/>
            <a:ext cx="385560" cy="1014120"/>
          </a:xfrm>
          <a:custGeom>
            <a:avLst/>
            <a:gdLst/>
            <a:ahLst/>
            <a:cxnLst/>
            <a:rect l="l" t="t" r="r" b="b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CustomShape 33"/>
          <p:cNvSpPr/>
          <p:nvPr/>
        </p:nvSpPr>
        <p:spPr>
          <a:xfrm>
            <a:off x="313200" y="4389120"/>
            <a:ext cx="7202160" cy="453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75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900" b="0" strike="noStrike" spc="-1">
                <a:solidFill>
                  <a:srgbClr val="000000"/>
                </a:solidFill>
                <a:latin typeface="Arial"/>
                <a:ea typeface="Arial Unicode MS"/>
              </a:rPr>
              <a:t>Instrumentation wrapper</a:t>
            </a:r>
            <a:endParaRPr lang="en-US" sz="1900" b="0" strike="noStrike" spc="-1">
              <a:latin typeface="Arial"/>
            </a:endParaRPr>
          </a:p>
        </p:txBody>
      </p:sp>
      <p:sp>
        <p:nvSpPr>
          <p:cNvPr id="71" name="CustomShape 34"/>
          <p:cNvSpPr/>
          <p:nvPr/>
        </p:nvSpPr>
        <p:spPr>
          <a:xfrm>
            <a:off x="6001920" y="607680"/>
            <a:ext cx="1240560" cy="580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FFFFFF"/>
                </a:solidFill>
                <a:latin typeface="Arial"/>
                <a:ea typeface="Arial Unicode MS"/>
              </a:rPr>
              <a:t>Extra-P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72" name="CustomShape 35"/>
          <p:cNvSpPr/>
          <p:nvPr/>
        </p:nvSpPr>
        <p:spPr>
          <a:xfrm>
            <a:off x="4966560" y="1253520"/>
            <a:ext cx="494640" cy="577440"/>
          </a:xfrm>
          <a:custGeom>
            <a:avLst/>
            <a:gdLst/>
            <a:ahLst/>
            <a:cxnLst/>
            <a:rect l="l" t="t" r="r" b="b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</Words>
  <Application>Microsoft Office PowerPoint</Application>
  <PresentationFormat>Bildschirmpräsentation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Arial Unicode MS</vt:lpstr>
      <vt:lpstr>DejaVu Sans</vt:lpstr>
      <vt:lpstr>Symbol</vt:lpstr>
      <vt:lpstr>Wingdings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wesarg</dc:creator>
  <dc:description/>
  <cp:lastModifiedBy>Bert Wesarg</cp:lastModifiedBy>
  <cp:revision>17</cp:revision>
  <dcterms:created xsi:type="dcterms:W3CDTF">2014-07-01T09:27:31Z</dcterms:created>
  <dcterms:modified xsi:type="dcterms:W3CDTF">2022-10-27T09:06:38Z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Bildschirmpräsentation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</vt:i4>
  </property>
</Properties>
</file>